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61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11" name="Freeform 6"/>
          <p:cNvSpPr/>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7"/>
            <a:ext cx="10572000" cy="2971051"/>
          </a:xfrm>
        </p:spPr>
        <p:txBody>
          <a:bodyPr/>
          <a:lstStyle>
            <a:lvl1pPr>
              <a:defRPr sz="54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editar el estilo de subtítulo del patrón</a:t>
            </a:r>
            <a:endParaRPr lang="en-US" dirty="0"/>
          </a:p>
        </p:txBody>
      </p:sp>
      <p:sp>
        <p:nvSpPr>
          <p:cNvPr id="4" name="Date Placeholder 3"/>
          <p:cNvSpPr>
            <a:spLocks noGrp="1"/>
          </p:cNvSpPr>
          <p:nvPr>
            <p:ph type="dt" sz="half" idx="10"/>
          </p:nvPr>
        </p:nvSpPr>
        <p:spPr/>
        <p:txBody>
          <a:bodyPr/>
          <a:lstStyle/>
          <a:p>
            <a:fld id="{08B9EBBA-996F-894A-B54A-D6246ED52CEA}" type="datetimeFigureOut">
              <a:rPr lang="en-US" dirty="0"/>
              <a:pPr/>
              <a:t>9/29/2016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810000" y="4800600"/>
            <a:ext cx="10561418"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10000" y="5367338"/>
            <a:ext cx="10561418"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18C79C5D-2A6F-F04D-97DA-BEF2467B64E4}" type="datetimeFigureOut">
              <a:rPr lang="en-US" dirty="0"/>
              <a:pPr/>
              <a:t>9/29/2016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4200" b="1"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8DFA1846-DA80-1C48-A609-854EA85C59AD}" type="datetimeFigureOut">
              <a:rPr lang="en-US" dirty="0"/>
              <a:pPr/>
              <a:t>9/29/2016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89" y="2435957"/>
            <a:ext cx="4382521" cy="2007789"/>
          </a:xfrm>
        </p:spPr>
        <p:txBody>
          <a:bodyPr/>
          <a:lstStyle>
            <a:lvl1pPr>
              <a:defRPr sz="3200"/>
            </a:lvl1pPr>
          </a:lstStyle>
          <a:p>
            <a:r>
              <a:rPr lang="es-ES" smtClean="0"/>
              <a:t>Haga clic para modificar el estilo de título del patrón</a:t>
            </a:r>
            <a:endParaRPr lang="en-US" dirty="0"/>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es-ES" smtClean="0"/>
              <a:t>Editar el estilo de texto del patrón</a:t>
            </a:r>
          </a:p>
        </p:txBody>
      </p:sp>
      <p:sp>
        <p:nvSpPr>
          <p:cNvPr id="2" name="Date Placeholder 1"/>
          <p:cNvSpPr>
            <a:spLocks noGrp="1"/>
          </p:cNvSpPr>
          <p:nvPr>
            <p:ph type="dt" sz="half" idx="10"/>
          </p:nvPr>
        </p:nvSpPr>
        <p:spPr/>
        <p:txBody>
          <a:bodyPr/>
          <a:lstStyle/>
          <a:p>
            <a:fld id="{FBF54567-0DE4-3F47-BF90-CB84690072F9}" type="datetimeFigureOut">
              <a:rPr lang="en-US" dirty="0"/>
              <a:pPr/>
              <a:t>9/29/2016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7"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C6C52C72-DE31-F449-A4ED-4C594FD91407}" type="datetimeFigureOut">
              <a:rPr lang="en-US" dirty="0"/>
              <a:pPr/>
              <a:t>9/29/2016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12" name="Freeform 6"/>
          <p:cNvSpPr>
            <a:spLocks noChangeAspect="1"/>
          </p:cNvSpPr>
          <p:nvPr/>
        </p:nvSpPr>
        <p:spPr bwMode="auto">
          <a:xfrm>
            <a:off x="7669651" y="446089"/>
            <a:ext cx="4522349"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0" y="586171"/>
            <a:ext cx="2494791" cy="5134798"/>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810001" y="446089"/>
            <a:ext cx="6611540" cy="5414962"/>
          </a:xfrm>
        </p:spPr>
        <p:txBody>
          <a:bodyPr vert="eaVert" ancho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ED62726E-379B-B349-9EED-81ED093FA806}" type="datetimeFigureOut">
              <a:rPr lang="en-US" dirty="0"/>
              <a:pPr/>
              <a:t>9/29/2016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0571998" cy="970450"/>
          </a:xfrm>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818712" y="2222287"/>
            <a:ext cx="10554574" cy="3636511"/>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B3A1323-8D79-1946-B0D7-40001CF92E9D}" type="datetimeFigureOut">
              <a:rPr lang="en-US" dirty="0"/>
              <a:pPr/>
              <a:t>9/29/2016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10" name="Freeform 7"/>
          <p:cNvSpPr/>
          <p:nvPr/>
        </p:nvSpPr>
        <p:spPr bwMode="auto">
          <a:xfrm>
            <a:off x="0" y="1"/>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2951396"/>
            <a:ext cx="10561418" cy="1468800"/>
          </a:xfrm>
        </p:spPr>
        <p:txBody>
          <a:bodyPr anchor="b"/>
          <a:lstStyle>
            <a:lvl1pPr algn="r">
              <a:defRPr sz="4800" b="1"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10000" y="5281201"/>
            <a:ext cx="10561418"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8DFA1846-DA80-1C48-A609-854EA85C59AD}" type="datetimeFigureOut">
              <a:rPr lang="en-US" dirty="0"/>
              <a:pPr/>
              <a:t>9/29/2016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818712" y="2222287"/>
            <a:ext cx="5185873" cy="3638763"/>
          </a:xfrm>
        </p:spPr>
        <p:txBody>
          <a:bodyPr>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187415" y="2222287"/>
            <a:ext cx="5194583" cy="3638764"/>
          </a:xfrm>
        </p:spPr>
        <p:txBody>
          <a:bodyPr>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57302355-E14B-8545-A8F8-0FE83CC9D524}" type="datetimeFigureOut">
              <a:rPr lang="en-US" dirty="0"/>
              <a:pPr/>
              <a:t>9/29/2016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14728" y="2174875"/>
            <a:ext cx="518985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Content Placeholder 3"/>
          <p:cNvSpPr>
            <a:spLocks noGrp="1"/>
          </p:cNvSpPr>
          <p:nvPr>
            <p:ph sz="half" idx="2"/>
          </p:nvPr>
        </p:nvSpPr>
        <p:spPr>
          <a:xfrm>
            <a:off x="814729" y="2751138"/>
            <a:ext cx="5189856" cy="3109913"/>
          </a:xfrm>
        </p:spPr>
        <p:txBody>
          <a:bodyPr anchor="t">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6187415" y="2174875"/>
            <a:ext cx="519458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6" name="Content Placeholder 5"/>
          <p:cNvSpPr>
            <a:spLocks noGrp="1"/>
          </p:cNvSpPr>
          <p:nvPr>
            <p:ph sz="quarter" idx="4"/>
          </p:nvPr>
        </p:nvSpPr>
        <p:spPr>
          <a:xfrm>
            <a:off x="6187415" y="2751138"/>
            <a:ext cx="5194583" cy="3109913"/>
          </a:xfrm>
        </p:spPr>
        <p:txBody>
          <a:bodyPr anchor="t">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02640F58-564D-2B4F-AE67-E407BA4FCF45}" type="datetimeFigureOut">
              <a:rPr lang="en-US" dirty="0"/>
              <a:pPr/>
              <a:t>9/29/2016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F13A34C8-038E-2045-AF43-DF7DBB8E0E9E}" type="datetimeFigureOut">
              <a:rPr lang="en-US" dirty="0"/>
              <a:pPr/>
              <a:t>9/29/2016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18C68F-D26B-8F47-958C-23B49CF8A634}" type="datetimeFigureOut">
              <a:rPr lang="en-US" dirty="0"/>
              <a:pPr/>
              <a:t>9/29/2016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12" name="Freeform 6"/>
          <p:cNvSpPr>
            <a:spLocks noChangeAspect="1"/>
          </p:cNvSpPr>
          <p:nvPr/>
        </p:nvSpPr>
        <p:spPr bwMode="auto">
          <a:xfrm>
            <a:off x="1073151" y="446087"/>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1" y="446088"/>
            <a:ext cx="3547533" cy="1618396"/>
          </a:xfrm>
        </p:spPr>
        <p:txBody>
          <a:bodyPr anchor="b"/>
          <a:lstStyle>
            <a:lvl1pPr algn="l">
              <a:defRPr sz="2000" b="1"/>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855633" y="446088"/>
            <a:ext cx="6252633" cy="5414963"/>
          </a:xfrm>
        </p:spPr>
        <p:txBody>
          <a:bodyPr>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073151" y="2260738"/>
            <a:ext cx="3547533"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D0DF5E60-9974-AC48-9591-99C2BB44B7CF}" type="datetimeFigureOut">
              <a:rPr lang="en-US" dirty="0"/>
              <a:pPr/>
              <a:t>9/29/2016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0"/>
            </a:lvl1pPr>
          </a:lstStyle>
          <a:p>
            <a:r>
              <a:rPr lang="es-ES" smtClean="0"/>
              <a:t>Haga clic para modificar el estilo de título del patrón</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14728" y="2344684"/>
            <a:ext cx="485298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5" name="Date Placeholder 4"/>
          <p:cNvSpPr>
            <a:spLocks noGrp="1"/>
          </p:cNvSpPr>
          <p:nvPr>
            <p:ph type="dt" sz="half" idx="10"/>
          </p:nvPr>
        </p:nvSpPr>
        <p:spPr>
          <a:xfrm>
            <a:off x="3885810" y="6041362"/>
            <a:ext cx="976879" cy="365125"/>
          </a:xfrm>
        </p:spPr>
        <p:txBody>
          <a:bodyPr/>
          <a:lstStyle/>
          <a:p>
            <a:fld id="{18C79C5D-2A6F-F04D-97DA-BEF2467B64E4}" type="datetimeFigureOut">
              <a:rPr lang="en-US" dirty="0"/>
              <a:pPr/>
              <a:t>9/29/2016</a:t>
            </a:fld>
            <a:endParaRPr lang="en-US" dirty="0"/>
          </a:p>
        </p:txBody>
      </p:sp>
      <p:sp>
        <p:nvSpPr>
          <p:cNvPr id="6" name="Footer Placeholder 5"/>
          <p:cNvSpPr>
            <a:spLocks noGrp="1"/>
          </p:cNvSpPr>
          <p:nvPr>
            <p:ph type="ftr" sz="quarter" idx="11"/>
          </p:nvPr>
        </p:nvSpPr>
        <p:spPr>
          <a:xfrm>
            <a:off x="590396" y="6041362"/>
            <a:ext cx="3295413" cy="365125"/>
          </a:xfrm>
        </p:spPr>
        <p:txBody>
          <a:bodyPr/>
          <a:lstStyle/>
          <a:p>
            <a:endParaRPr lang="en-US" dirty="0"/>
          </a:p>
        </p:txBody>
      </p:sp>
      <p:sp>
        <p:nvSpPr>
          <p:cNvPr id="7" name="Slide Number Placeholder 6"/>
          <p:cNvSpPr>
            <a:spLocks noGrp="1"/>
          </p:cNvSpPr>
          <p:nvPr>
            <p:ph type="sldNum" sz="quarter" idx="12"/>
          </p:nvPr>
        </p:nvSpPr>
        <p:spPr>
          <a:xfrm>
            <a:off x="4862689" y="5915888"/>
            <a:ext cx="1062155" cy="490599"/>
          </a:xfrm>
        </p:spPr>
        <p:txBody>
          <a:bodyPr/>
          <a:lstStyle/>
          <a:p>
            <a:fld id="{D57F1E4F-1CFF-5643-939E-217C01CDF565}" type="slidenum">
              <a:rPr lang="en-US" dirty="0"/>
              <a:pPr/>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lang="en-US" dirty="0"/>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09B482E8-6E0E-1B4F-B1FD-C69DB9E858D9}" type="datetimeFigureOut">
              <a:rPr lang="en-US" dirty="0"/>
              <a:pPr/>
              <a:t>9/29/2016</a:t>
            </a:fld>
            <a:endParaRPr lang="en-US" dirty="0"/>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D57F1E4F-1CFF-5643-939E-217C01CDF565}" type="slidenum">
              <a:rPr lang="en-US" dirty="0"/>
              <a:pPr/>
              <a:t>‹Nº›</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3" r:id="rId9"/>
    <p:sldLayoutId id="2147483657" r:id="rId10"/>
    <p:sldLayoutId id="2147483666" r:id="rId11"/>
    <p:sldLayoutId id="2147483661" r:id="rId12"/>
    <p:sldLayoutId id="2147483658" r:id="rId13"/>
    <p:sldLayoutId id="2147483659" r:id="rId14"/>
  </p:sldLayoutIdLst>
  <p:hf sldNum="0" hdr="0" ftr="0" dt="0"/>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CO" dirty="0" smtClean="0"/>
              <a:t>Paramos:</a:t>
            </a:r>
            <a:endParaRPr lang="es-CO" dirty="0"/>
          </a:p>
        </p:txBody>
      </p:sp>
      <p:sp>
        <p:nvSpPr>
          <p:cNvPr id="3" name="Subtítulo 2"/>
          <p:cNvSpPr>
            <a:spLocks noGrp="1"/>
          </p:cNvSpPr>
          <p:nvPr>
            <p:ph type="subTitle" idx="1"/>
          </p:nvPr>
        </p:nvSpPr>
        <p:spPr/>
        <p:txBody>
          <a:bodyPr>
            <a:noAutofit/>
          </a:bodyPr>
          <a:lstStyle/>
          <a:p>
            <a:r>
              <a:rPr lang="es-CO" sz="1600" dirty="0" smtClean="0"/>
              <a:t>Carlos Triana</a:t>
            </a:r>
          </a:p>
          <a:p>
            <a:r>
              <a:rPr lang="es-CO" sz="1600" dirty="0" smtClean="0"/>
              <a:t>Mariana López</a:t>
            </a:r>
            <a:endParaRPr lang="es-CO" sz="1600" dirty="0"/>
          </a:p>
          <a:p>
            <a:r>
              <a:rPr lang="es-CO" sz="1600" dirty="0"/>
              <a:t>Juliana </a:t>
            </a:r>
            <a:r>
              <a:rPr lang="es-CO" sz="1600" dirty="0" err="1"/>
              <a:t>Casasfranc</a:t>
            </a:r>
            <a:r>
              <a:rPr lang="es-CO" sz="1600" dirty="0" err="1" smtClean="0"/>
              <a:t>o</a:t>
            </a:r>
            <a:endParaRPr lang="es-CO" sz="1600" dirty="0" smtClean="0"/>
          </a:p>
        </p:txBody>
      </p:sp>
    </p:spTree>
    <p:extLst>
      <p:ext uri="{BB962C8B-B14F-4D97-AF65-F5344CB8AC3E}">
        <p14:creationId xmlns:p14="http://schemas.microsoft.com/office/powerpoint/2010/main" val="42461867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t>Vegetación:</a:t>
            </a:r>
            <a:endParaRPr lang="es-CO" dirty="0"/>
          </a:p>
        </p:txBody>
      </p:sp>
      <p:sp>
        <p:nvSpPr>
          <p:cNvPr id="3" name="Marcador de contenido 2"/>
          <p:cNvSpPr>
            <a:spLocks noGrp="1"/>
          </p:cNvSpPr>
          <p:nvPr>
            <p:ph idx="1"/>
          </p:nvPr>
        </p:nvSpPr>
        <p:spPr/>
        <p:txBody>
          <a:bodyPr/>
          <a:lstStyle/>
          <a:p>
            <a:r>
              <a:rPr lang="es-CO" dirty="0" smtClean="0"/>
              <a:t>Juncos:                                                                 Plantas flotantes:                                                           </a:t>
            </a:r>
          </a:p>
          <a:p>
            <a:endParaRPr lang="es-CO" dirty="0"/>
          </a:p>
          <a:p>
            <a:endParaRPr lang="es-CO" dirty="0" smtClean="0"/>
          </a:p>
          <a:p>
            <a:endParaRPr lang="es-CO" dirty="0"/>
          </a:p>
          <a:p>
            <a:endParaRPr lang="es-CO" dirty="0" smtClean="0"/>
          </a:p>
          <a:p>
            <a:endParaRPr lang="es-CO" dirty="0"/>
          </a:p>
          <a:p>
            <a:endParaRPr lang="es-CO" dirty="0" smtClean="0"/>
          </a:p>
          <a:p>
            <a:endParaRPr lang="es-CO" dirty="0"/>
          </a:p>
          <a:p>
            <a:endParaRPr lang="es-CO" dirty="0"/>
          </a:p>
        </p:txBody>
      </p:sp>
      <p:pic>
        <p:nvPicPr>
          <p:cNvPr id="4" name="Imagen 3"/>
          <p:cNvPicPr>
            <a:picLocks noChangeAspect="1"/>
          </p:cNvPicPr>
          <p:nvPr/>
        </p:nvPicPr>
        <p:blipFill>
          <a:blip r:embed="rId2"/>
          <a:stretch>
            <a:fillRect/>
          </a:stretch>
        </p:blipFill>
        <p:spPr>
          <a:xfrm>
            <a:off x="357050" y="2625634"/>
            <a:ext cx="5377543" cy="3881059"/>
          </a:xfrm>
          <a:prstGeom prst="rect">
            <a:avLst/>
          </a:prstGeom>
        </p:spPr>
      </p:pic>
      <p:pic>
        <p:nvPicPr>
          <p:cNvPr id="5" name="Imagen 4"/>
          <p:cNvPicPr>
            <a:picLocks noChangeAspect="1"/>
          </p:cNvPicPr>
          <p:nvPr/>
        </p:nvPicPr>
        <p:blipFill>
          <a:blip r:embed="rId3"/>
          <a:stretch>
            <a:fillRect/>
          </a:stretch>
        </p:blipFill>
        <p:spPr>
          <a:xfrm>
            <a:off x="5966324" y="2625634"/>
            <a:ext cx="5667375" cy="3881059"/>
          </a:xfrm>
          <a:prstGeom prst="rect">
            <a:avLst/>
          </a:prstGeom>
        </p:spPr>
      </p:pic>
    </p:spTree>
    <p:extLst>
      <p:ext uri="{BB962C8B-B14F-4D97-AF65-F5344CB8AC3E}">
        <p14:creationId xmlns:p14="http://schemas.microsoft.com/office/powerpoint/2010/main" val="8695816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t>Animales:</a:t>
            </a:r>
            <a:endParaRPr lang="es-CO" dirty="0"/>
          </a:p>
        </p:txBody>
      </p:sp>
      <p:sp>
        <p:nvSpPr>
          <p:cNvPr id="3" name="Marcador de contenido 2"/>
          <p:cNvSpPr>
            <a:spLocks noGrp="1"/>
          </p:cNvSpPr>
          <p:nvPr>
            <p:ph idx="1"/>
          </p:nvPr>
        </p:nvSpPr>
        <p:spPr/>
        <p:txBody>
          <a:bodyPr/>
          <a:lstStyle/>
          <a:p>
            <a:r>
              <a:rPr lang="es-CO" dirty="0" err="1" smtClean="0"/>
              <a:t>Tingua</a:t>
            </a:r>
            <a:r>
              <a:rPr lang="es-CO" dirty="0" smtClean="0"/>
              <a:t> de pico verde:                                        Cucarachero de pantano:                                   </a:t>
            </a:r>
          </a:p>
          <a:p>
            <a:endParaRPr lang="es-CO" dirty="0"/>
          </a:p>
          <a:p>
            <a:endParaRPr lang="es-CO" dirty="0" smtClean="0"/>
          </a:p>
          <a:p>
            <a:endParaRPr lang="es-CO" dirty="0"/>
          </a:p>
          <a:p>
            <a:endParaRPr lang="es-CO" dirty="0" smtClean="0"/>
          </a:p>
          <a:p>
            <a:endParaRPr lang="es-CO" dirty="0"/>
          </a:p>
          <a:p>
            <a:endParaRPr lang="es-CO" dirty="0" smtClean="0"/>
          </a:p>
          <a:p>
            <a:endParaRPr lang="es-CO" dirty="0"/>
          </a:p>
          <a:p>
            <a:endParaRPr lang="es-CO" dirty="0"/>
          </a:p>
        </p:txBody>
      </p:sp>
      <p:pic>
        <p:nvPicPr>
          <p:cNvPr id="4" name="Imagen 3"/>
          <p:cNvPicPr>
            <a:picLocks noChangeAspect="1"/>
          </p:cNvPicPr>
          <p:nvPr/>
        </p:nvPicPr>
        <p:blipFill>
          <a:blip r:embed="rId2"/>
          <a:stretch>
            <a:fillRect/>
          </a:stretch>
        </p:blipFill>
        <p:spPr>
          <a:xfrm>
            <a:off x="496389" y="2673910"/>
            <a:ext cx="5499461" cy="3989536"/>
          </a:xfrm>
          <a:prstGeom prst="rect">
            <a:avLst/>
          </a:prstGeom>
        </p:spPr>
      </p:pic>
      <p:pic>
        <p:nvPicPr>
          <p:cNvPr id="5" name="Imagen 4"/>
          <p:cNvPicPr>
            <a:picLocks noChangeAspect="1"/>
          </p:cNvPicPr>
          <p:nvPr/>
        </p:nvPicPr>
        <p:blipFill>
          <a:blip r:embed="rId3"/>
          <a:stretch>
            <a:fillRect/>
          </a:stretch>
        </p:blipFill>
        <p:spPr>
          <a:xfrm>
            <a:off x="6187443" y="2673909"/>
            <a:ext cx="5715000" cy="3989537"/>
          </a:xfrm>
          <a:prstGeom prst="rect">
            <a:avLst/>
          </a:prstGeom>
        </p:spPr>
      </p:pic>
    </p:spTree>
    <p:extLst>
      <p:ext uri="{BB962C8B-B14F-4D97-AF65-F5344CB8AC3E}">
        <p14:creationId xmlns:p14="http://schemas.microsoft.com/office/powerpoint/2010/main" val="20688950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t>Humedales en Colombia:</a:t>
            </a:r>
            <a:endParaRPr lang="es-CO" dirty="0"/>
          </a:p>
        </p:txBody>
      </p:sp>
      <p:sp>
        <p:nvSpPr>
          <p:cNvPr id="3" name="Marcador de contenido 2"/>
          <p:cNvSpPr>
            <a:spLocks noGrp="1"/>
          </p:cNvSpPr>
          <p:nvPr>
            <p:ph idx="1"/>
          </p:nvPr>
        </p:nvSpPr>
        <p:spPr>
          <a:xfrm>
            <a:off x="810000" y="2365979"/>
            <a:ext cx="10554574" cy="3636511"/>
          </a:xfrm>
        </p:spPr>
        <p:txBody>
          <a:bodyPr/>
          <a:lstStyle/>
          <a:p>
            <a:r>
              <a:rPr lang="es-CO" dirty="0" smtClean="0"/>
              <a:t>Cerca de 20 millones de hectáreas son territorio de humedales en Colombia, pero a continuación voy a decirles unos de los mas importantes de Colombia.</a:t>
            </a:r>
          </a:p>
          <a:p>
            <a:r>
              <a:rPr lang="es-CO" dirty="0" smtClean="0"/>
              <a:t>Complejo de humedales-Laguna del Otún: Este grupo de humedales se localiza dentro del parque nacional Los nevados, en la cordillera central de Colombia. Esta conformado por lagunas y pantanos donde 148 especies de plantas y 52 especies de aves habitan. Esta conformado por 6.500 hectáreas que abastecen de agua a mas de medio millón de colombianos.</a:t>
            </a:r>
          </a:p>
          <a:p>
            <a:r>
              <a:rPr lang="es-CO" dirty="0" smtClean="0"/>
              <a:t>Delta del rio </a:t>
            </a:r>
            <a:r>
              <a:rPr lang="es-CO" dirty="0" err="1" smtClean="0"/>
              <a:t>baudo</a:t>
            </a:r>
            <a:r>
              <a:rPr lang="es-CO" dirty="0" smtClean="0"/>
              <a:t>-Choco: Esta conformado por 8.888 hectáreas, esta área se encuentra en el pacifico colombiano. Esta área es vital, ya que en choco su biodiversidad es fundamental para los pescadores de la zona. Se pueden ver pantanos, ríos y manglares.</a:t>
            </a:r>
          </a:p>
          <a:p>
            <a:endParaRPr lang="es-CO" dirty="0" smtClean="0"/>
          </a:p>
          <a:p>
            <a:endParaRPr lang="es-CO" dirty="0"/>
          </a:p>
        </p:txBody>
      </p:sp>
      <p:pic>
        <p:nvPicPr>
          <p:cNvPr id="4" name="Imagen 3"/>
          <p:cNvPicPr>
            <a:picLocks noChangeAspect="1"/>
          </p:cNvPicPr>
          <p:nvPr/>
        </p:nvPicPr>
        <p:blipFill>
          <a:blip r:embed="rId2"/>
          <a:stretch>
            <a:fillRect/>
          </a:stretch>
        </p:blipFill>
        <p:spPr>
          <a:xfrm>
            <a:off x="3146357" y="5133700"/>
            <a:ext cx="4411974" cy="1724297"/>
          </a:xfrm>
          <a:prstGeom prst="rect">
            <a:avLst/>
          </a:prstGeom>
        </p:spPr>
      </p:pic>
      <p:pic>
        <p:nvPicPr>
          <p:cNvPr id="5" name="Imagen 4"/>
          <p:cNvPicPr>
            <a:picLocks noChangeAspect="1"/>
          </p:cNvPicPr>
          <p:nvPr/>
        </p:nvPicPr>
        <p:blipFill>
          <a:blip r:embed="rId3"/>
          <a:stretch>
            <a:fillRect/>
          </a:stretch>
        </p:blipFill>
        <p:spPr>
          <a:xfrm>
            <a:off x="7558331" y="5133701"/>
            <a:ext cx="4106800" cy="1724297"/>
          </a:xfrm>
          <a:prstGeom prst="rect">
            <a:avLst/>
          </a:prstGeom>
        </p:spPr>
      </p:pic>
    </p:spTree>
    <p:extLst>
      <p:ext uri="{BB962C8B-B14F-4D97-AF65-F5344CB8AC3E}">
        <p14:creationId xmlns:p14="http://schemas.microsoft.com/office/powerpoint/2010/main" val="33427377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t>Bibliografía:</a:t>
            </a:r>
            <a:endParaRPr lang="es-CO" dirty="0"/>
          </a:p>
        </p:txBody>
      </p:sp>
      <p:sp>
        <p:nvSpPr>
          <p:cNvPr id="3" name="Marcador de contenido 2"/>
          <p:cNvSpPr>
            <a:spLocks noGrp="1"/>
          </p:cNvSpPr>
          <p:nvPr>
            <p:ph idx="1"/>
          </p:nvPr>
        </p:nvSpPr>
        <p:spPr/>
        <p:txBody>
          <a:bodyPr>
            <a:normAutofit fontScale="92500" lnSpcReduction="20000"/>
          </a:bodyPr>
          <a:lstStyle/>
          <a:p>
            <a:r>
              <a:rPr lang="es-CO" dirty="0" smtClean="0"/>
              <a:t>Paramos:</a:t>
            </a:r>
          </a:p>
          <a:p>
            <a:r>
              <a:rPr lang="es-CO" dirty="0"/>
              <a:t>http://www.paramo.org/content/%C2%BFqu%C3%A9-son-los-p%C3%A1ramos</a:t>
            </a:r>
          </a:p>
          <a:p>
            <a:r>
              <a:rPr lang="es-CO" dirty="0"/>
              <a:t>http://definicion.de/paramo/</a:t>
            </a:r>
          </a:p>
          <a:p>
            <a:r>
              <a:rPr lang="es-CO" dirty="0"/>
              <a:t>http://www.eltiempo.com/multimedia/fotos/ecologia/flora-y-fauna-en-los-paramos/14040595</a:t>
            </a:r>
          </a:p>
          <a:p>
            <a:r>
              <a:rPr lang="es-CO" dirty="0"/>
              <a:t>http://encolombia.about.com/od/ecoturismo/tp/Paacuteramos-de-Colombia.htm</a:t>
            </a:r>
          </a:p>
          <a:p>
            <a:endParaRPr lang="es-CO" dirty="0"/>
          </a:p>
          <a:p>
            <a:r>
              <a:rPr lang="es-CO" dirty="0" smtClean="0"/>
              <a:t>Humedales:</a:t>
            </a:r>
          </a:p>
          <a:p>
            <a:r>
              <a:rPr lang="es-CO" dirty="0"/>
              <a:t>http://www.opepa.org/index.php?Itemid=31&amp;id=197&amp;option=com_content&amp;task=view</a:t>
            </a:r>
          </a:p>
          <a:p>
            <a:r>
              <a:rPr lang="es-CO" dirty="0"/>
              <a:t>http://www.culturarecreacionydeporte.gov.co/es/bogotanitos/biodiverciudad/aves-que-habitan-los-humedales-de-bogota</a:t>
            </a:r>
          </a:p>
          <a:p>
            <a:r>
              <a:rPr lang="es-CO" dirty="0"/>
              <a:t>https://twenergy.com/co/a/los-cinco-humedales-mas-importantes-de-colombia-1723</a:t>
            </a:r>
          </a:p>
        </p:txBody>
      </p:sp>
    </p:spTree>
    <p:extLst>
      <p:ext uri="{BB962C8B-B14F-4D97-AF65-F5344CB8AC3E}">
        <p14:creationId xmlns:p14="http://schemas.microsoft.com/office/powerpoint/2010/main" val="10826122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t>Que es un paramo?</a:t>
            </a:r>
            <a:endParaRPr lang="es-CO" dirty="0"/>
          </a:p>
        </p:txBody>
      </p:sp>
      <p:sp>
        <p:nvSpPr>
          <p:cNvPr id="3" name="Marcador de contenido 2"/>
          <p:cNvSpPr>
            <a:spLocks noGrp="1"/>
          </p:cNvSpPr>
          <p:nvPr>
            <p:ph idx="1"/>
          </p:nvPr>
        </p:nvSpPr>
        <p:spPr>
          <a:xfrm>
            <a:off x="810000" y="1673647"/>
            <a:ext cx="10554574" cy="3636511"/>
          </a:xfrm>
        </p:spPr>
        <p:txBody>
          <a:bodyPr/>
          <a:lstStyle/>
          <a:p>
            <a:r>
              <a:rPr lang="es-CO" dirty="0" smtClean="0"/>
              <a:t>Un paramo es una superficie llana, poco fértil y desértica que por lo general esta ubicada varios metros sobre el nivel del mar. Es un ecosistema tropical de montaña que su desarrollo toma lugar por encima de los bosques y tiene su limite en las nieves perpetuas. En los paramos se puede apreciar la niebla a causa de la altitud, vientos regulares, y escasez de ríos y vegetación.</a:t>
            </a:r>
          </a:p>
          <a:p>
            <a:r>
              <a:rPr lang="es-CO" dirty="0" smtClean="0"/>
              <a:t> </a:t>
            </a:r>
          </a:p>
        </p:txBody>
      </p:sp>
      <p:pic>
        <p:nvPicPr>
          <p:cNvPr id="4" name="Imagen 3"/>
          <p:cNvPicPr>
            <a:picLocks noChangeAspect="1"/>
          </p:cNvPicPr>
          <p:nvPr/>
        </p:nvPicPr>
        <p:blipFill>
          <a:blip r:embed="rId2"/>
          <a:stretch>
            <a:fillRect/>
          </a:stretch>
        </p:blipFill>
        <p:spPr>
          <a:xfrm>
            <a:off x="6257109" y="3735976"/>
            <a:ext cx="5225142" cy="3122023"/>
          </a:xfrm>
          <a:prstGeom prst="rect">
            <a:avLst/>
          </a:prstGeom>
        </p:spPr>
      </p:pic>
      <p:pic>
        <p:nvPicPr>
          <p:cNvPr id="5" name="Imagen 4"/>
          <p:cNvPicPr>
            <a:picLocks noChangeAspect="1"/>
          </p:cNvPicPr>
          <p:nvPr/>
        </p:nvPicPr>
        <p:blipFill>
          <a:blip r:embed="rId3"/>
          <a:stretch>
            <a:fillRect/>
          </a:stretch>
        </p:blipFill>
        <p:spPr>
          <a:xfrm>
            <a:off x="1254034" y="4036422"/>
            <a:ext cx="4088674" cy="2821577"/>
          </a:xfrm>
          <a:prstGeom prst="rect">
            <a:avLst/>
          </a:prstGeom>
        </p:spPr>
      </p:pic>
    </p:spTree>
    <p:extLst>
      <p:ext uri="{BB962C8B-B14F-4D97-AF65-F5344CB8AC3E}">
        <p14:creationId xmlns:p14="http://schemas.microsoft.com/office/powerpoint/2010/main" val="2545702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t>Vegetación y animales:</a:t>
            </a:r>
            <a:endParaRPr lang="es-CO" dirty="0"/>
          </a:p>
        </p:txBody>
      </p:sp>
      <p:sp>
        <p:nvSpPr>
          <p:cNvPr id="3" name="Marcador de contenido 2"/>
          <p:cNvSpPr>
            <a:spLocks noGrp="1"/>
          </p:cNvSpPr>
          <p:nvPr>
            <p:ph idx="1"/>
          </p:nvPr>
        </p:nvSpPr>
        <p:spPr>
          <a:xfrm>
            <a:off x="557456" y="2444355"/>
            <a:ext cx="10554574" cy="3636511"/>
          </a:xfrm>
        </p:spPr>
        <p:txBody>
          <a:bodyPr>
            <a:normAutofit fontScale="92500" lnSpcReduction="20000"/>
          </a:bodyPr>
          <a:lstStyle/>
          <a:p>
            <a:r>
              <a:rPr lang="es-CO" dirty="0" smtClean="0"/>
              <a:t>Como ya habían dicho , hay muy poca vegetación en los paramos pero aun a si existen algunos tipos de plantas que habitan en estos ecosistemas. También existen animales que habitan en estos lugares.</a:t>
            </a:r>
          </a:p>
          <a:p>
            <a:r>
              <a:rPr lang="es-CO" dirty="0" smtClean="0"/>
              <a:t>Quiche de agua o flor de harina: Esta especia actualmente esta en peligro de extinción,              esta ubicada usualmente en los paramos secos y en sus hojas almacena agua.</a:t>
            </a:r>
          </a:p>
          <a:p>
            <a:r>
              <a:rPr lang="es-CO" dirty="0" smtClean="0"/>
              <a:t>Frailejón: Esta planta es representativa de los paramas, y es indicadora de alto grado de conservación. Sus hojas están cubiertas por pelos y al envejecer permanecen pegadas a los tallos formando una cubierta llamada necro masa que protege del frio.</a:t>
            </a:r>
          </a:p>
          <a:p>
            <a:r>
              <a:rPr lang="es-CO" dirty="0" smtClean="0"/>
              <a:t>Cucarrón: Muchos de estos insectos están ubicados en las hojas del Frailejón, esto es porque ellos de encargan de consumir la materia en descomposición.</a:t>
            </a:r>
          </a:p>
          <a:p>
            <a:r>
              <a:rPr lang="es-CO" dirty="0" smtClean="0"/>
              <a:t>Lobo de paramo: Esta subespecie tiene el aspecto de un zorro robusto, tiene patas y cabeza rojiza, cuello blanco y lomo gris con negro. Esta especie habita en los paramos , en las montañas , en las praderas, desiertos y bosques.</a:t>
            </a:r>
          </a:p>
          <a:p>
            <a:endParaRPr lang="es-CO" dirty="0" smtClean="0"/>
          </a:p>
          <a:p>
            <a:endParaRPr lang="es-CO" dirty="0" smtClean="0"/>
          </a:p>
          <a:p>
            <a:endParaRPr lang="es-CO" dirty="0"/>
          </a:p>
        </p:txBody>
      </p:sp>
    </p:spTree>
    <p:extLst>
      <p:ext uri="{BB962C8B-B14F-4D97-AF65-F5344CB8AC3E}">
        <p14:creationId xmlns:p14="http://schemas.microsoft.com/office/powerpoint/2010/main" val="34734827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t>Vegetación:</a:t>
            </a:r>
            <a:endParaRPr lang="es-CO" dirty="0"/>
          </a:p>
        </p:txBody>
      </p:sp>
      <p:sp>
        <p:nvSpPr>
          <p:cNvPr id="3" name="Marcador de contenido 2"/>
          <p:cNvSpPr>
            <a:spLocks noGrp="1"/>
          </p:cNvSpPr>
          <p:nvPr>
            <p:ph idx="1"/>
          </p:nvPr>
        </p:nvSpPr>
        <p:spPr/>
        <p:txBody>
          <a:bodyPr/>
          <a:lstStyle/>
          <a:p>
            <a:r>
              <a:rPr lang="es-CO" dirty="0" smtClean="0"/>
              <a:t>Quiche de agua o flor de harina:                  Frailejón:</a:t>
            </a:r>
          </a:p>
          <a:p>
            <a:endParaRPr lang="es-CO" dirty="0"/>
          </a:p>
          <a:p>
            <a:endParaRPr lang="es-CO" dirty="0" smtClean="0"/>
          </a:p>
          <a:p>
            <a:endParaRPr lang="es-CO" dirty="0"/>
          </a:p>
          <a:p>
            <a:endParaRPr lang="es-CO" dirty="0" smtClean="0"/>
          </a:p>
          <a:p>
            <a:pPr marL="0" indent="0">
              <a:buNone/>
            </a:pPr>
            <a:endParaRPr lang="es-CO" dirty="0" smtClean="0"/>
          </a:p>
          <a:p>
            <a:pPr marL="0" indent="0">
              <a:buNone/>
            </a:pPr>
            <a:endParaRPr lang="es-CO" dirty="0" smtClean="0"/>
          </a:p>
          <a:p>
            <a:endParaRPr lang="es-CO" dirty="0" smtClean="0"/>
          </a:p>
          <a:p>
            <a:endParaRPr lang="es-CO" dirty="0"/>
          </a:p>
        </p:txBody>
      </p:sp>
      <p:pic>
        <p:nvPicPr>
          <p:cNvPr id="4" name="Imagen 3"/>
          <p:cNvPicPr>
            <a:picLocks noChangeAspect="1"/>
          </p:cNvPicPr>
          <p:nvPr/>
        </p:nvPicPr>
        <p:blipFill>
          <a:blip r:embed="rId2"/>
          <a:stretch>
            <a:fillRect/>
          </a:stretch>
        </p:blipFill>
        <p:spPr>
          <a:xfrm>
            <a:off x="0" y="2564061"/>
            <a:ext cx="5891348" cy="3732236"/>
          </a:xfrm>
          <a:prstGeom prst="rect">
            <a:avLst/>
          </a:prstGeom>
        </p:spPr>
      </p:pic>
      <p:pic>
        <p:nvPicPr>
          <p:cNvPr id="5" name="Imagen 4"/>
          <p:cNvPicPr>
            <a:picLocks noChangeAspect="1"/>
          </p:cNvPicPr>
          <p:nvPr/>
        </p:nvPicPr>
        <p:blipFill>
          <a:blip r:embed="rId3"/>
          <a:stretch>
            <a:fillRect/>
          </a:stretch>
        </p:blipFill>
        <p:spPr>
          <a:xfrm>
            <a:off x="5891348" y="2564061"/>
            <a:ext cx="5490650" cy="3732236"/>
          </a:xfrm>
          <a:prstGeom prst="rect">
            <a:avLst/>
          </a:prstGeom>
        </p:spPr>
      </p:pic>
    </p:spTree>
    <p:extLst>
      <p:ext uri="{BB962C8B-B14F-4D97-AF65-F5344CB8AC3E}">
        <p14:creationId xmlns:p14="http://schemas.microsoft.com/office/powerpoint/2010/main" val="42903895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t>Animales:</a:t>
            </a:r>
            <a:endParaRPr lang="es-CO" dirty="0"/>
          </a:p>
        </p:txBody>
      </p:sp>
      <p:sp>
        <p:nvSpPr>
          <p:cNvPr id="3" name="Marcador de contenido 2"/>
          <p:cNvSpPr>
            <a:spLocks noGrp="1"/>
          </p:cNvSpPr>
          <p:nvPr>
            <p:ph idx="1"/>
          </p:nvPr>
        </p:nvSpPr>
        <p:spPr/>
        <p:txBody>
          <a:bodyPr/>
          <a:lstStyle/>
          <a:p>
            <a:r>
              <a:rPr lang="es-CO" dirty="0" smtClean="0"/>
              <a:t>Cucarrón:                                                      Lobo de paramo:</a:t>
            </a:r>
          </a:p>
          <a:p>
            <a:endParaRPr lang="es-CO" dirty="0"/>
          </a:p>
          <a:p>
            <a:endParaRPr lang="es-CO" dirty="0" smtClean="0"/>
          </a:p>
          <a:p>
            <a:endParaRPr lang="es-CO" dirty="0"/>
          </a:p>
          <a:p>
            <a:endParaRPr lang="es-CO" dirty="0" smtClean="0"/>
          </a:p>
          <a:p>
            <a:endParaRPr lang="es-CO" dirty="0"/>
          </a:p>
          <a:p>
            <a:endParaRPr lang="es-CO" dirty="0" smtClean="0"/>
          </a:p>
          <a:p>
            <a:endParaRPr lang="es-CO" dirty="0"/>
          </a:p>
          <a:p>
            <a:endParaRPr lang="es-CO" dirty="0"/>
          </a:p>
        </p:txBody>
      </p:sp>
      <p:pic>
        <p:nvPicPr>
          <p:cNvPr id="4" name="Imagen 3"/>
          <p:cNvPicPr>
            <a:picLocks noChangeAspect="1"/>
          </p:cNvPicPr>
          <p:nvPr/>
        </p:nvPicPr>
        <p:blipFill>
          <a:blip r:embed="rId2"/>
          <a:stretch>
            <a:fillRect/>
          </a:stretch>
        </p:blipFill>
        <p:spPr>
          <a:xfrm>
            <a:off x="352697" y="2586446"/>
            <a:ext cx="5122493" cy="3841870"/>
          </a:xfrm>
          <a:prstGeom prst="rect">
            <a:avLst/>
          </a:prstGeom>
        </p:spPr>
      </p:pic>
      <p:pic>
        <p:nvPicPr>
          <p:cNvPr id="5" name="Imagen 4"/>
          <p:cNvPicPr>
            <a:picLocks noChangeAspect="1"/>
          </p:cNvPicPr>
          <p:nvPr/>
        </p:nvPicPr>
        <p:blipFill>
          <a:blip r:embed="rId3"/>
          <a:stretch>
            <a:fillRect/>
          </a:stretch>
        </p:blipFill>
        <p:spPr>
          <a:xfrm>
            <a:off x="5475190" y="2592774"/>
            <a:ext cx="5898096" cy="3835542"/>
          </a:xfrm>
          <a:prstGeom prst="rect">
            <a:avLst/>
          </a:prstGeom>
        </p:spPr>
      </p:pic>
    </p:spTree>
    <p:extLst>
      <p:ext uri="{BB962C8B-B14F-4D97-AF65-F5344CB8AC3E}">
        <p14:creationId xmlns:p14="http://schemas.microsoft.com/office/powerpoint/2010/main" val="18980992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t>Paramos en Colombia:</a:t>
            </a:r>
            <a:endParaRPr lang="es-CO" dirty="0"/>
          </a:p>
        </p:txBody>
      </p:sp>
      <p:sp>
        <p:nvSpPr>
          <p:cNvPr id="3" name="Marcador de contenido 2"/>
          <p:cNvSpPr>
            <a:spLocks noGrp="1"/>
          </p:cNvSpPr>
          <p:nvPr>
            <p:ph idx="1"/>
          </p:nvPr>
        </p:nvSpPr>
        <p:spPr>
          <a:xfrm>
            <a:off x="683733" y="2257809"/>
            <a:ext cx="10554574" cy="3636511"/>
          </a:xfrm>
        </p:spPr>
        <p:txBody>
          <a:bodyPr/>
          <a:lstStyle/>
          <a:p>
            <a:r>
              <a:rPr lang="es-CO" dirty="0" smtClean="0"/>
              <a:t>Paramo de Sumapaz: Este paramo es el mas grande del planeta y es una de las principales fuentes hídricas del país pues las cualidades de este ecosistema lo hacen una fabrica de agua para Bogotá y la región. Es un parque natural nacional de Colombia que ayuda a mostrar la importancia de la necesidad de protección y conservación de este paramo.</a:t>
            </a:r>
          </a:p>
          <a:p>
            <a:r>
              <a:rPr lang="es-CO" dirty="0" smtClean="0"/>
              <a:t>Paramo de Oceta: Es considerado uno de los paramos mas bellos de Colombia, ubicado en el departamento de Boyacá. Se pueden hacer caminatas y acampar en estos paramos los habitantes y los guías de la región han aprendido de la importancia de este ecosistema. </a:t>
            </a:r>
          </a:p>
          <a:p>
            <a:endParaRPr lang="es-CO" dirty="0" smtClean="0"/>
          </a:p>
          <a:p>
            <a:endParaRPr lang="es-CO" dirty="0" smtClean="0"/>
          </a:p>
          <a:p>
            <a:endParaRPr lang="es-CO" dirty="0"/>
          </a:p>
        </p:txBody>
      </p:sp>
      <p:pic>
        <p:nvPicPr>
          <p:cNvPr id="4" name="Imagen 3"/>
          <p:cNvPicPr>
            <a:picLocks noChangeAspect="1"/>
          </p:cNvPicPr>
          <p:nvPr/>
        </p:nvPicPr>
        <p:blipFill>
          <a:blip r:embed="rId2"/>
          <a:stretch>
            <a:fillRect/>
          </a:stretch>
        </p:blipFill>
        <p:spPr>
          <a:xfrm>
            <a:off x="2547257" y="4549094"/>
            <a:ext cx="4193177" cy="2308906"/>
          </a:xfrm>
          <a:prstGeom prst="rect">
            <a:avLst/>
          </a:prstGeom>
        </p:spPr>
      </p:pic>
      <p:pic>
        <p:nvPicPr>
          <p:cNvPr id="5" name="Imagen 4"/>
          <p:cNvPicPr>
            <a:picLocks noChangeAspect="1"/>
          </p:cNvPicPr>
          <p:nvPr/>
        </p:nvPicPr>
        <p:blipFill>
          <a:blip r:embed="rId3"/>
          <a:stretch>
            <a:fillRect/>
          </a:stretch>
        </p:blipFill>
        <p:spPr>
          <a:xfrm>
            <a:off x="7119257" y="4549094"/>
            <a:ext cx="4262742" cy="2308906"/>
          </a:xfrm>
          <a:prstGeom prst="rect">
            <a:avLst/>
          </a:prstGeom>
        </p:spPr>
      </p:pic>
    </p:spTree>
    <p:extLst>
      <p:ext uri="{BB962C8B-B14F-4D97-AF65-F5344CB8AC3E}">
        <p14:creationId xmlns:p14="http://schemas.microsoft.com/office/powerpoint/2010/main" val="25726414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CO" dirty="0" smtClean="0"/>
              <a:t>Humedales:</a:t>
            </a:r>
            <a:endParaRPr lang="es-CO" dirty="0"/>
          </a:p>
        </p:txBody>
      </p:sp>
      <p:sp>
        <p:nvSpPr>
          <p:cNvPr id="3" name="Subtítulo 2"/>
          <p:cNvSpPr>
            <a:spLocks noGrp="1"/>
          </p:cNvSpPr>
          <p:nvPr>
            <p:ph type="subTitle" idx="1"/>
          </p:nvPr>
        </p:nvSpPr>
        <p:spPr/>
        <p:txBody>
          <a:bodyPr>
            <a:noAutofit/>
          </a:bodyPr>
          <a:lstStyle/>
          <a:p>
            <a:r>
              <a:rPr lang="es-CO" dirty="0" smtClean="0"/>
              <a:t>Carlos triana</a:t>
            </a:r>
          </a:p>
          <a:p>
            <a:r>
              <a:rPr lang="es-CO" dirty="0" smtClean="0"/>
              <a:t>Mariana López</a:t>
            </a:r>
          </a:p>
          <a:p>
            <a:r>
              <a:rPr lang="es-CO" dirty="0" err="1" smtClean="0"/>
              <a:t>Julaina</a:t>
            </a:r>
            <a:r>
              <a:rPr lang="es-CO" dirty="0" smtClean="0"/>
              <a:t> </a:t>
            </a:r>
            <a:r>
              <a:rPr lang="es-CO" dirty="0" err="1" smtClean="0"/>
              <a:t>Casafranco</a:t>
            </a:r>
            <a:endParaRPr lang="es-CO" dirty="0"/>
          </a:p>
        </p:txBody>
      </p:sp>
    </p:spTree>
    <p:extLst>
      <p:ext uri="{BB962C8B-B14F-4D97-AF65-F5344CB8AC3E}">
        <p14:creationId xmlns:p14="http://schemas.microsoft.com/office/powerpoint/2010/main" val="36571479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t>Que es un humedal?</a:t>
            </a:r>
            <a:endParaRPr lang="es-CO" dirty="0"/>
          </a:p>
        </p:txBody>
      </p:sp>
      <p:sp>
        <p:nvSpPr>
          <p:cNvPr id="3" name="Marcador de contenido 2"/>
          <p:cNvSpPr>
            <a:spLocks noGrp="1"/>
          </p:cNvSpPr>
          <p:nvPr>
            <p:ph idx="1"/>
          </p:nvPr>
        </p:nvSpPr>
        <p:spPr/>
        <p:txBody>
          <a:bodyPr/>
          <a:lstStyle/>
          <a:p>
            <a:r>
              <a:rPr lang="es-CO" dirty="0" smtClean="0"/>
              <a:t>Los humedales son zonas en donde el agua es el principal factor que controla la vida vegetal y la animal relacionada con el. Son zonas de transición entre los ecosistemas acuáticos y terrestres en donde puede haber inundaciones temporales o permanentes , y también en donde los pantanos y las Ciénegas son importantes para el desarrollo de el.</a:t>
            </a:r>
          </a:p>
          <a:p>
            <a:endParaRPr lang="es-CO" dirty="0"/>
          </a:p>
          <a:p>
            <a:endParaRPr lang="es-CO" dirty="0" smtClean="0"/>
          </a:p>
          <a:p>
            <a:endParaRPr lang="es-CO" dirty="0"/>
          </a:p>
          <a:p>
            <a:endParaRPr lang="es-CO" dirty="0"/>
          </a:p>
        </p:txBody>
      </p:sp>
      <p:pic>
        <p:nvPicPr>
          <p:cNvPr id="4" name="Imagen 3"/>
          <p:cNvPicPr>
            <a:picLocks noChangeAspect="1"/>
          </p:cNvPicPr>
          <p:nvPr/>
        </p:nvPicPr>
        <p:blipFill>
          <a:blip r:embed="rId2"/>
          <a:stretch>
            <a:fillRect/>
          </a:stretch>
        </p:blipFill>
        <p:spPr>
          <a:xfrm>
            <a:off x="1201782" y="3827417"/>
            <a:ext cx="4413613" cy="2836030"/>
          </a:xfrm>
          <a:prstGeom prst="rect">
            <a:avLst/>
          </a:prstGeom>
        </p:spPr>
      </p:pic>
      <p:pic>
        <p:nvPicPr>
          <p:cNvPr id="5" name="Imagen 4"/>
          <p:cNvPicPr>
            <a:picLocks noChangeAspect="1"/>
          </p:cNvPicPr>
          <p:nvPr/>
        </p:nvPicPr>
        <p:blipFill>
          <a:blip r:embed="rId3"/>
          <a:stretch>
            <a:fillRect/>
          </a:stretch>
        </p:blipFill>
        <p:spPr>
          <a:xfrm>
            <a:off x="6079096" y="3827417"/>
            <a:ext cx="5294190" cy="2836030"/>
          </a:xfrm>
          <a:prstGeom prst="rect">
            <a:avLst/>
          </a:prstGeom>
        </p:spPr>
      </p:pic>
    </p:spTree>
    <p:extLst>
      <p:ext uri="{BB962C8B-B14F-4D97-AF65-F5344CB8AC3E}">
        <p14:creationId xmlns:p14="http://schemas.microsoft.com/office/powerpoint/2010/main" val="27736518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t>Vegetación y animales:</a:t>
            </a:r>
            <a:endParaRPr lang="es-CO" dirty="0"/>
          </a:p>
        </p:txBody>
      </p:sp>
      <p:sp>
        <p:nvSpPr>
          <p:cNvPr id="3" name="Marcador de contenido 2"/>
          <p:cNvSpPr>
            <a:spLocks noGrp="1"/>
          </p:cNvSpPr>
          <p:nvPr>
            <p:ph idx="1"/>
          </p:nvPr>
        </p:nvSpPr>
        <p:spPr/>
        <p:txBody>
          <a:bodyPr/>
          <a:lstStyle/>
          <a:p>
            <a:r>
              <a:rPr lang="es-CO" dirty="0" smtClean="0"/>
              <a:t>La vegetación de los humedales incluye plantas flotantes, plantas arraigadas en el fondo del agua, juncos que permanecen en la orilla y algunas especies de arboles y arbustos.</a:t>
            </a:r>
          </a:p>
          <a:p>
            <a:r>
              <a:rPr lang="es-CO" dirty="0" smtClean="0"/>
              <a:t>Las plantas se adaptan al tipo de ecosistema en el que viven, y así han ido evolucionando. Las plantas acuáticas son el principal tipo de vegetación en esta zona.</a:t>
            </a:r>
          </a:p>
          <a:p>
            <a:r>
              <a:rPr lang="es-CO" dirty="0" smtClean="0"/>
              <a:t>En los animales podemos encontrar muchos tipos de aves como la </a:t>
            </a:r>
            <a:r>
              <a:rPr lang="es-CO" dirty="0" err="1" smtClean="0"/>
              <a:t>tingua</a:t>
            </a:r>
            <a:r>
              <a:rPr lang="es-CO" dirty="0" smtClean="0"/>
              <a:t> de pico verde, Un ave acuática, sus patas son de color gris y la cara entre negro y gris.</a:t>
            </a:r>
          </a:p>
          <a:p>
            <a:r>
              <a:rPr lang="es-CO" dirty="0" smtClean="0"/>
              <a:t> También podemos apreciar a el Cucarachero de pantano, un pájaro pequeño que mide aproximadamente 13 centímetros, su cabeza es de color marrón claro y tiene plumas cortas.</a:t>
            </a:r>
          </a:p>
        </p:txBody>
      </p:sp>
    </p:spTree>
    <p:extLst>
      <p:ext uri="{BB962C8B-B14F-4D97-AF65-F5344CB8AC3E}">
        <p14:creationId xmlns:p14="http://schemas.microsoft.com/office/powerpoint/2010/main" val="230436889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table">
  <a:themeElements>
    <a:clrScheme name="Quotable">
      <a:dk1>
        <a:sysClr val="windowText" lastClr="000000"/>
      </a:dk1>
      <a:lt1>
        <a:sysClr val="window" lastClr="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docProps/app.xml><?xml version="1.0" encoding="utf-8"?>
<Properties xmlns="http://schemas.openxmlformats.org/officeDocument/2006/extended-properties" xmlns:vt="http://schemas.openxmlformats.org/officeDocument/2006/docPropsVTypes">
  <Template>TM03457503[[fn=Citable]]</Template>
  <TotalTime>94</TotalTime>
  <Words>807</Words>
  <Application>Microsoft Office PowerPoint</Application>
  <PresentationFormat>Panorámica</PresentationFormat>
  <Paragraphs>78</Paragraphs>
  <Slides>13</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13</vt:i4>
      </vt:variant>
    </vt:vector>
  </HeadingPairs>
  <TitlesOfParts>
    <vt:vector size="17" baseType="lpstr">
      <vt:lpstr>Arial</vt:lpstr>
      <vt:lpstr>Century Gothic</vt:lpstr>
      <vt:lpstr>Wingdings 2</vt:lpstr>
      <vt:lpstr>Citable</vt:lpstr>
      <vt:lpstr>Paramos:</vt:lpstr>
      <vt:lpstr>Que es un paramo?</vt:lpstr>
      <vt:lpstr>Vegetación y animales:</vt:lpstr>
      <vt:lpstr>Vegetación:</vt:lpstr>
      <vt:lpstr>Animales:</vt:lpstr>
      <vt:lpstr>Paramos en Colombia:</vt:lpstr>
      <vt:lpstr>Humedales:</vt:lpstr>
      <vt:lpstr>Que es un humedal?</vt:lpstr>
      <vt:lpstr>Vegetación y animales:</vt:lpstr>
      <vt:lpstr>Vegetación:</vt:lpstr>
      <vt:lpstr>Animales:</vt:lpstr>
      <vt:lpstr>Humedales en Colombia:</vt:lpstr>
      <vt:lpstr>Bibliografía: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Paramos:</dc:title>
  <dc:creator>juan pablo triana martinez</dc:creator>
  <cp:lastModifiedBy>juan pablo triana martinez</cp:lastModifiedBy>
  <cp:revision>17</cp:revision>
  <dcterms:created xsi:type="dcterms:W3CDTF">2016-09-29T09:51:58Z</dcterms:created>
  <dcterms:modified xsi:type="dcterms:W3CDTF">2016-09-29T11:26:00Z</dcterms:modified>
</cp:coreProperties>
</file>